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62" r:id="rId20"/>
    <p:sldId id="263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20483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484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0485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86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87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88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89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0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2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3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4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5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496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0497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8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9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0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1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2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3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4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5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6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7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8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9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0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1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2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3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4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515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0516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7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8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19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20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21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22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23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24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25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26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27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28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29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30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31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32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533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20534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35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36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37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38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39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40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541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20542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4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4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4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054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54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548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0549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0550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FE65E4F-7171-404D-B415-45E23E28E5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C7717-0E0C-4C78-863F-71F463A10A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BEF094-7AE7-457A-A1B8-8B287A6746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E334B-3680-4EF1-A1BB-8725015BAB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CC034A-D25D-4A87-BF34-7D2DDA3A9A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B0C7BD-28E4-4D4F-8054-36D5E9AE1F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942E6-0B7D-4EC2-85C0-E3F27B7A51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CA0403-974C-4994-846E-E2A089A80B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F1197-4214-4511-B639-E4A7520275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E0C3E-1009-44A0-8C62-816CA4C8C3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521940-621F-4BA4-AD99-0CF0927F93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9459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946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461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946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6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473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947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7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492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949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9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0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510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951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1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1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1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1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1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1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9518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95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952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52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52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952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952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A62A850-3BB7-4438-A1C1-26122669AECD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79388" y="646113"/>
            <a:ext cx="8785225" cy="487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60000"/>
              </a:lnSpc>
            </a:pPr>
            <a:r>
              <a:rPr lang="ru-RU" sz="2800" b="1"/>
              <a:t>Тема:</a:t>
            </a:r>
            <a:r>
              <a:rPr lang="ru-RU" sz="2800"/>
              <a:t> </a:t>
            </a:r>
            <a:r>
              <a:rPr lang="ru-RU" sz="2800" b="1"/>
              <a:t>Статистика занятости и безработицы</a:t>
            </a:r>
            <a:endParaRPr lang="ru-RU" sz="2800" i="1"/>
          </a:p>
          <a:p>
            <a:pPr algn="ctr">
              <a:lnSpc>
                <a:spcPct val="160000"/>
              </a:lnSpc>
            </a:pPr>
            <a:r>
              <a:rPr lang="ru-RU" sz="2800" i="1"/>
              <a:t>План</a:t>
            </a:r>
          </a:p>
          <a:p>
            <a:pPr>
              <a:lnSpc>
                <a:spcPct val="160000"/>
              </a:lnSpc>
            </a:pPr>
            <a:r>
              <a:rPr lang="ru-RU" sz="2800" i="1"/>
              <a:t>1. Понятия и статистическая характеристика занятости и безработицы</a:t>
            </a:r>
          </a:p>
          <a:p>
            <a:pPr>
              <a:lnSpc>
                <a:spcPct val="160000"/>
              </a:lnSpc>
            </a:pPr>
            <a:r>
              <a:rPr lang="ru-RU" sz="2800" i="1"/>
              <a:t>2. Показатели статистики занятости</a:t>
            </a:r>
          </a:p>
          <a:p>
            <a:pPr>
              <a:lnSpc>
                <a:spcPct val="160000"/>
              </a:lnSpc>
            </a:pPr>
            <a:r>
              <a:rPr lang="ru-RU" sz="2800" i="1"/>
              <a:t>3. Методология статистической оценки безработицы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748464" y="6525022"/>
            <a:ext cx="3952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79388" y="404813"/>
            <a:ext cx="8785225" cy="595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5000"/>
              </a:spcBef>
            </a:pPr>
            <a:r>
              <a:rPr lang="ru-RU" sz="2400" b="1" i="1"/>
              <a:t>Безработные</a:t>
            </a:r>
            <a:r>
              <a:rPr lang="ru-RU" sz="2400"/>
              <a:t> - трудоспособные лица в трудоспособном возрасте (лица 16 лет и старше), которые в рассматриваемый период: </a:t>
            </a:r>
          </a:p>
          <a:p>
            <a:pPr algn="just">
              <a:lnSpc>
                <a:spcPct val="120000"/>
              </a:lnSpc>
              <a:spcBef>
                <a:spcPct val="55000"/>
              </a:spcBef>
            </a:pPr>
            <a:r>
              <a:rPr lang="ru-RU" sz="2400"/>
              <a:t>а) не имели работы (доходного занятия); </a:t>
            </a:r>
          </a:p>
          <a:p>
            <a:pPr algn="just">
              <a:lnSpc>
                <a:spcPct val="120000"/>
              </a:lnSpc>
              <a:spcBef>
                <a:spcPct val="55000"/>
              </a:spcBef>
            </a:pPr>
            <a:r>
              <a:rPr lang="ru-RU" sz="2400"/>
              <a:t>б) занимались поиском работы, т.е. обращались в государственную или коммерческую службы занятости, использовали или помещали объявления в печати, непосредственно обращались к администрации предприятия (работодателю), использовали личные связи или предпринимали конкретные шаги к организации собственного дела; </a:t>
            </a:r>
          </a:p>
          <a:p>
            <a:pPr algn="just">
              <a:lnSpc>
                <a:spcPct val="120000"/>
              </a:lnSpc>
              <a:spcBef>
                <a:spcPct val="55000"/>
              </a:spcBef>
            </a:pPr>
            <a:r>
              <a:rPr lang="ru-RU" sz="2400"/>
              <a:t>в) были готовы приступить к работе. 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532440" y="6525022"/>
            <a:ext cx="611312" cy="33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215900" y="981075"/>
          <a:ext cx="8748713" cy="4824413"/>
        </p:xfrm>
        <a:graphic>
          <a:graphicData uri="http://schemas.openxmlformats.org/presentationml/2006/ole">
            <p:oleObj spid="_x0000_s29698" name="Документ" r:id="rId3" imgW="6178061" imgH="3676452" progId="Word.Document.8">
              <p:embed/>
            </p:oleObj>
          </a:graphicData>
        </a:graphic>
      </p:graphicFrame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532440" y="6525022"/>
            <a:ext cx="611312" cy="33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8785225" cy="633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5000"/>
              </a:spcBef>
            </a:pPr>
            <a:r>
              <a:rPr lang="ru-RU" sz="2400" b="1" i="1"/>
              <a:t>Добровольная безработица </a:t>
            </a:r>
            <a:r>
              <a:rPr lang="ru-RU" sz="2400"/>
              <a:t>- следствие увольнения по собственному желанию. Такой вид безработицы возрастает во время бума и снижается при экономическом спаде и кризисе. Она различна у разных групп населения и зависит от возраста, профессии, образования, пола и других признаков. </a:t>
            </a:r>
            <a:endParaRPr lang="ru-RU" sz="2400" b="1" i="1"/>
          </a:p>
          <a:p>
            <a:pPr algn="just">
              <a:spcBef>
                <a:spcPct val="55000"/>
              </a:spcBef>
            </a:pPr>
            <a:r>
              <a:rPr lang="ru-RU" sz="2400" b="1" i="1"/>
              <a:t>Вынужденная безработица </a:t>
            </a:r>
            <a:r>
              <a:rPr lang="ru-RU" sz="2400" i="1"/>
              <a:t>- </a:t>
            </a:r>
            <a:r>
              <a:rPr lang="ru-RU" sz="2400"/>
              <a:t>увольнение против воли работника, в связи с трансформацией фирмы, по сокращению штатов, по желанию руководства. Она уменьшается в период подъема и возрастает в период кризиса, спада производства. </a:t>
            </a:r>
            <a:endParaRPr lang="ru-RU" sz="2400" b="1" i="1"/>
          </a:p>
          <a:p>
            <a:pPr algn="just">
              <a:spcBef>
                <a:spcPct val="55000"/>
              </a:spcBef>
            </a:pPr>
            <a:r>
              <a:rPr lang="ru-RU" sz="2400" b="1" i="1"/>
              <a:t>Фрикционная безработица </a:t>
            </a:r>
            <a:r>
              <a:rPr lang="ru-RU" sz="2400"/>
              <a:t>- текучесть, связанная с добровольным переходом работников с одной работы на другую в связи с различиями в спросе и предложении на разных фирмах, в отраслях и секторах экономики, а также со структурной перестройкой экономики. 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532440" y="6525022"/>
            <a:ext cx="611312" cy="33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79388" y="238125"/>
            <a:ext cx="8713787" cy="611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110000"/>
              </a:spcBef>
            </a:pPr>
            <a:r>
              <a:rPr lang="ru-RU" sz="2400" b="1" i="1"/>
              <a:t>Структурная безработица, </a:t>
            </a:r>
            <a:r>
              <a:rPr lang="ru-RU" sz="2400"/>
              <a:t>когда при наличии незанятых лиц предприятия имеют неукомплектованные рабочие места вследствие профессионально-квалификационного и географического несоответствия безработных и вакансий. В рыночной экономике она существует всегда и требует переподготовки кадров, повышения их квалификации. </a:t>
            </a:r>
            <a:endParaRPr lang="ru-RU" sz="2400" b="1" i="1"/>
          </a:p>
          <a:p>
            <a:pPr algn="just">
              <a:lnSpc>
                <a:spcPct val="110000"/>
              </a:lnSpc>
              <a:spcBef>
                <a:spcPct val="110000"/>
              </a:spcBef>
            </a:pPr>
            <a:r>
              <a:rPr lang="ru-RU" sz="2400" b="1" i="1"/>
              <a:t>Циклическая безработица </a:t>
            </a:r>
            <a:r>
              <a:rPr lang="ru-RU" sz="2400"/>
              <a:t>- динамичные изменения в числе безработных, в ее масштабах, продолжительности, составе в связи с циклом деловой конъюнктуры. </a:t>
            </a:r>
            <a:endParaRPr lang="ru-RU" sz="2400" b="1" i="1"/>
          </a:p>
          <a:p>
            <a:pPr algn="just">
              <a:lnSpc>
                <a:spcPct val="110000"/>
              </a:lnSpc>
              <a:spcBef>
                <a:spcPct val="110000"/>
              </a:spcBef>
            </a:pPr>
            <a:r>
              <a:rPr lang="ru-RU" sz="2400" b="1" i="1"/>
              <a:t>Технологическая безработица </a:t>
            </a:r>
            <a:r>
              <a:rPr lang="ru-RU" sz="2400"/>
              <a:t>является следствием сокращения занятости на производстве в связи с его автоматизацией, внедрением новых технологий. 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532440" y="6525022"/>
            <a:ext cx="611312" cy="33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50825" y="260350"/>
            <a:ext cx="8569325" cy="619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85000"/>
              </a:spcBef>
            </a:pPr>
            <a:r>
              <a:rPr lang="ru-RU" sz="2400" b="1" i="1"/>
              <a:t>Классическая безработица </a:t>
            </a:r>
            <a:r>
              <a:rPr lang="ru-RU" sz="2400"/>
              <a:t>возникает при высвобождении части работающих в целях повышения заработной платы оставшимся работникам. </a:t>
            </a:r>
            <a:endParaRPr lang="ru-RU" sz="2400" b="1" i="1"/>
          </a:p>
          <a:p>
            <a:pPr algn="just">
              <a:spcBef>
                <a:spcPct val="85000"/>
              </a:spcBef>
            </a:pPr>
            <a:r>
              <a:rPr lang="ru-RU" sz="2400" b="1" i="1"/>
              <a:t>Застойная безработица </a:t>
            </a:r>
            <a:r>
              <a:rPr lang="ru-RU" sz="2400"/>
              <a:t>охватывает устойчивый слой безработных (бомжи, нищие, бродяги и другие бесперспективные слои населения). Иногда к этому виду безработных относят и работающих по найму на дому в связи с сезонностью занятости или из-за состояния здоровья работников, которые не могут работать на фирме. </a:t>
            </a:r>
          </a:p>
          <a:p>
            <a:pPr algn="just">
              <a:spcBef>
                <a:spcPct val="85000"/>
              </a:spcBef>
            </a:pPr>
            <a:r>
              <a:rPr lang="ru-RU" sz="2400" b="1" i="1"/>
              <a:t>Хроническая безработица </a:t>
            </a:r>
            <a:r>
              <a:rPr lang="ru-RU" sz="2400"/>
              <a:t>возникает и расширяет масштабы с развитием рыночной экономики, отличаясь массовостью и постоянством. Основной фактор ее роста - отставание инвестиций в создание новых рабочих мест от роста численности наемных работников. 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532440" y="6525022"/>
            <a:ext cx="611312" cy="33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250825" y="188913"/>
            <a:ext cx="8642350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75000"/>
              </a:spcBef>
            </a:pPr>
            <a:r>
              <a:rPr lang="ru-RU" sz="2400" b="1" i="1"/>
              <a:t>Скрытая безработица </a:t>
            </a:r>
            <a:r>
              <a:rPr lang="ru-RU" sz="2400"/>
              <a:t>наблюдается преимущественно в мелком бизнесе, фермерстве, индивидуальном предпринимательстве, а также проявляется в неполной занятости неполный рабочий день или неделю под давлением конкуренции, отсутствия возможности трудоустройства, что вынуждает часть населения числиться на неработающих предприятиях или работать неполный рабочий день, неделю и т.п.</a:t>
            </a:r>
            <a:endParaRPr lang="ru-RU" sz="2400" b="1"/>
          </a:p>
          <a:p>
            <a:pPr algn="just">
              <a:lnSpc>
                <a:spcPct val="270000"/>
              </a:lnSpc>
              <a:spcBef>
                <a:spcPct val="75000"/>
              </a:spcBef>
              <a:buFont typeface="Wingdings" pitchFamily="2" charset="2"/>
              <a:buChar char="q"/>
            </a:pPr>
            <a:r>
              <a:rPr lang="ru-RU" sz="2400" b="1"/>
              <a:t>Показатели статистики безработицы. </a:t>
            </a:r>
            <a:endParaRPr lang="ru-RU" sz="2400"/>
          </a:p>
          <a:p>
            <a:pPr algn="just">
              <a:spcBef>
                <a:spcPct val="75000"/>
              </a:spcBef>
            </a:pPr>
            <a:r>
              <a:rPr lang="ru-RU" sz="2400"/>
              <a:t>Для характеристики этого явления используется система абсолютных и относительных, моментных и интервальных показателей. 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532440" y="6525022"/>
            <a:ext cx="611312" cy="33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8785225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just">
              <a:spcBef>
                <a:spcPct val="25000"/>
              </a:spcBef>
            </a:pPr>
            <a:r>
              <a:rPr lang="ru-RU" sz="2400" b="1" i="1"/>
              <a:t>Уровень безработицы </a:t>
            </a:r>
            <a:r>
              <a:rPr lang="ru-RU" sz="2400"/>
              <a:t>определяется как удельный вес численности безработных в численности экономически активного населения. </a:t>
            </a:r>
          </a:p>
          <a:p>
            <a:pPr marL="342900" indent="-342900" algn="just">
              <a:spcBef>
                <a:spcPct val="25000"/>
              </a:spcBef>
            </a:pPr>
            <a:r>
              <a:rPr lang="ru-RU" sz="2400"/>
              <a:t>Уровень безработицы характеризует система показателей. </a:t>
            </a:r>
          </a:p>
          <a:p>
            <a:pPr marL="342900" indent="-342900" algn="just">
              <a:spcBef>
                <a:spcPct val="25000"/>
              </a:spcBef>
              <a:buFontTx/>
              <a:buAutoNum type="arabicPeriod"/>
            </a:pPr>
            <a:r>
              <a:rPr lang="ru-RU" sz="2400"/>
              <a:t>Уровень безработицы (</a:t>
            </a:r>
            <a:r>
              <a:rPr lang="ru-RU" sz="2400" b="1"/>
              <a:t>У</a:t>
            </a:r>
            <a:r>
              <a:rPr lang="ru-RU" sz="1600" b="1"/>
              <a:t>б</a:t>
            </a:r>
            <a:r>
              <a:rPr lang="ru-RU" sz="2400"/>
              <a:t>) как </a:t>
            </a:r>
            <a:r>
              <a:rPr lang="ru-RU" sz="2400" i="1"/>
              <a:t>отношение среднегодовой численности безработных </a:t>
            </a:r>
            <a:r>
              <a:rPr lang="ru-RU" sz="2400"/>
              <a:t>(</a:t>
            </a:r>
            <a:r>
              <a:rPr lang="ru-RU" sz="2400" b="1"/>
              <a:t>T</a:t>
            </a:r>
            <a:r>
              <a:rPr lang="ru-RU" sz="1600" b="1"/>
              <a:t>б</a:t>
            </a:r>
            <a:r>
              <a:rPr lang="ru-RU" sz="2400"/>
              <a:t>) </a:t>
            </a:r>
            <a:r>
              <a:rPr lang="ru-RU" sz="2400" i="1"/>
              <a:t>к среднегодовой численности экономически активного населения </a:t>
            </a:r>
            <a:r>
              <a:rPr lang="ru-RU" sz="2400"/>
              <a:t>( </a:t>
            </a:r>
            <a:r>
              <a:rPr lang="ru-RU" sz="2400" b="1"/>
              <a:t>Н</a:t>
            </a:r>
            <a:r>
              <a:rPr lang="ru-RU" sz="1600" b="1"/>
              <a:t>эа</a:t>
            </a:r>
            <a:r>
              <a:rPr lang="ru-RU" sz="2400"/>
              <a:t>) : </a:t>
            </a:r>
          </a:p>
          <a:p>
            <a:pPr marL="342900" indent="-342900" algn="ctr">
              <a:spcBef>
                <a:spcPct val="25000"/>
              </a:spcBef>
            </a:pPr>
            <a:r>
              <a:rPr lang="ru-RU" sz="2800" b="1"/>
              <a:t>У</a:t>
            </a:r>
            <a:r>
              <a:rPr lang="ru-RU" b="1"/>
              <a:t>б</a:t>
            </a:r>
            <a:r>
              <a:rPr lang="ru-RU" sz="2800" b="1"/>
              <a:t> = T</a:t>
            </a:r>
            <a:r>
              <a:rPr lang="ru-RU" b="1"/>
              <a:t>б</a:t>
            </a:r>
            <a:r>
              <a:rPr lang="ru-RU" sz="2800" b="1"/>
              <a:t> / Н</a:t>
            </a:r>
            <a:r>
              <a:rPr lang="ru-RU" b="1"/>
              <a:t>эа</a:t>
            </a:r>
          </a:p>
          <a:p>
            <a:pPr marL="342900" indent="-342900" algn="just">
              <a:spcBef>
                <a:spcPct val="25000"/>
              </a:spcBef>
              <a:buFontTx/>
              <a:buAutoNum type="arabicPeriod" startAt="2"/>
            </a:pPr>
            <a:r>
              <a:rPr lang="ru-RU" sz="2400"/>
              <a:t>Уровень безработицы (</a:t>
            </a:r>
            <a:r>
              <a:rPr lang="ru-RU" sz="2400" b="1"/>
              <a:t>У</a:t>
            </a:r>
            <a:r>
              <a:rPr lang="ru-RU" sz="1600" b="1"/>
              <a:t>б</a:t>
            </a:r>
            <a:r>
              <a:rPr lang="ru-RU" sz="2400"/>
              <a:t>) как </a:t>
            </a:r>
            <a:r>
              <a:rPr lang="ru-RU" sz="2400" i="1"/>
              <a:t>отношение числа трудовых ресурсов, получивших статус безработных</a:t>
            </a:r>
            <a:r>
              <a:rPr lang="ru-RU" sz="2400"/>
              <a:t> (</a:t>
            </a:r>
            <a:r>
              <a:rPr lang="ru-RU" sz="2400" b="1"/>
              <a:t>Т</a:t>
            </a:r>
            <a:r>
              <a:rPr lang="ru-RU" sz="1600" b="1"/>
              <a:t>б</a:t>
            </a:r>
            <a:r>
              <a:rPr lang="ru-RU" sz="2400"/>
              <a:t>), </a:t>
            </a:r>
            <a:r>
              <a:rPr lang="ru-RU" sz="2400" i="1"/>
              <a:t>к численности трудоспособного населения в трудоспособном возрасте</a:t>
            </a:r>
            <a:r>
              <a:rPr lang="ru-RU" sz="2400"/>
              <a:t> (</a:t>
            </a:r>
            <a:r>
              <a:rPr lang="ru-RU" sz="2400" b="1"/>
              <a:t>Н</a:t>
            </a:r>
            <a:r>
              <a:rPr lang="ru-RU" sz="1600" b="1"/>
              <a:t>тв</a:t>
            </a:r>
            <a:r>
              <a:rPr lang="ru-RU" sz="2400"/>
              <a:t>) в среднегодовом исчислении: </a:t>
            </a:r>
          </a:p>
          <a:p>
            <a:pPr marL="342900" indent="-342900" algn="ctr">
              <a:spcBef>
                <a:spcPct val="25000"/>
              </a:spcBef>
            </a:pPr>
            <a:r>
              <a:rPr lang="ru-RU" sz="2800" b="1"/>
              <a:t>У</a:t>
            </a:r>
            <a:r>
              <a:rPr lang="ru-RU" b="1"/>
              <a:t>б</a:t>
            </a:r>
            <a:r>
              <a:rPr lang="ru-RU" sz="2800" b="1"/>
              <a:t> = T</a:t>
            </a:r>
            <a:r>
              <a:rPr lang="ru-RU" b="1"/>
              <a:t>б</a:t>
            </a:r>
            <a:r>
              <a:rPr lang="ru-RU" sz="2800" b="1"/>
              <a:t> / Н</a:t>
            </a:r>
            <a:r>
              <a:rPr lang="ru-RU" b="1"/>
              <a:t>тв</a:t>
            </a:r>
            <a:r>
              <a:rPr lang="ru-RU" sz="2800" b="1"/>
              <a:t>.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532440" y="6525022"/>
            <a:ext cx="611312" cy="33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79388" y="127000"/>
            <a:ext cx="8820150" cy="637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85000"/>
              </a:spcBef>
            </a:pPr>
            <a:r>
              <a:rPr lang="ru-RU" sz="2400"/>
              <a:t>3. Уровень безработицы (</a:t>
            </a:r>
            <a:r>
              <a:rPr lang="ru-RU" sz="2400" b="1"/>
              <a:t>У</a:t>
            </a:r>
            <a:r>
              <a:rPr lang="ru-RU" sz="1600" b="1"/>
              <a:t>б</a:t>
            </a:r>
            <a:r>
              <a:rPr lang="ru-RU" sz="2400"/>
              <a:t>) как </a:t>
            </a:r>
            <a:r>
              <a:rPr lang="ru-RU" sz="2400" i="1"/>
              <a:t>отношение числа безработных к среднегодовой численности занятых в экономике</a:t>
            </a:r>
            <a:r>
              <a:rPr lang="ru-RU" sz="2400"/>
              <a:t> (</a:t>
            </a:r>
            <a:r>
              <a:rPr lang="ru-RU" sz="2400" b="1"/>
              <a:t>T</a:t>
            </a:r>
            <a:r>
              <a:rPr lang="ru-RU" sz="1600" b="1"/>
              <a:t>з</a:t>
            </a:r>
            <a:r>
              <a:rPr lang="ru-RU" sz="2400"/>
              <a:t>): </a:t>
            </a:r>
          </a:p>
          <a:p>
            <a:pPr algn="ctr">
              <a:spcBef>
                <a:spcPct val="85000"/>
              </a:spcBef>
            </a:pPr>
            <a:r>
              <a:rPr lang="ru-RU" sz="2800" b="1"/>
              <a:t>У</a:t>
            </a:r>
            <a:r>
              <a:rPr lang="ru-RU" b="1"/>
              <a:t>б</a:t>
            </a:r>
            <a:r>
              <a:rPr lang="ru-RU" sz="2800" b="1"/>
              <a:t> = T</a:t>
            </a:r>
            <a:r>
              <a:rPr lang="ru-RU" b="1"/>
              <a:t>б</a:t>
            </a:r>
            <a:r>
              <a:rPr lang="ru-RU" sz="2800" b="1"/>
              <a:t> / T</a:t>
            </a:r>
            <a:r>
              <a:rPr lang="ru-RU" sz="2000" b="1"/>
              <a:t>з</a:t>
            </a:r>
            <a:r>
              <a:rPr lang="ru-RU" sz="2800" b="1"/>
              <a:t>;</a:t>
            </a:r>
          </a:p>
          <a:p>
            <a:pPr algn="just">
              <a:spcBef>
                <a:spcPct val="85000"/>
              </a:spcBef>
            </a:pPr>
            <a:r>
              <a:rPr lang="ru-RU" sz="2400"/>
              <a:t>4. Уровень безработицы как </a:t>
            </a:r>
            <a:r>
              <a:rPr lang="ru-RU" sz="2400" i="1"/>
              <a:t>отношение числа безработных к численности трудовых ресурсов</a:t>
            </a:r>
            <a:r>
              <a:rPr lang="ru-RU" sz="2400"/>
              <a:t> (</a:t>
            </a:r>
            <a:r>
              <a:rPr lang="ru-RU" sz="2400" b="1"/>
              <a:t>У</a:t>
            </a:r>
            <a:r>
              <a:rPr lang="ru-RU" sz="1600" b="1"/>
              <a:t>б</a:t>
            </a:r>
            <a:r>
              <a:rPr lang="ru-RU" sz="2400"/>
              <a:t>): </a:t>
            </a:r>
          </a:p>
          <a:p>
            <a:pPr algn="ctr">
              <a:spcBef>
                <a:spcPct val="85000"/>
              </a:spcBef>
            </a:pPr>
            <a:r>
              <a:rPr lang="ru-RU" sz="2800" b="1"/>
              <a:t>У</a:t>
            </a:r>
            <a:r>
              <a:rPr lang="ru-RU" b="1"/>
              <a:t>б</a:t>
            </a:r>
            <a:r>
              <a:rPr lang="ru-RU" sz="2800" b="1"/>
              <a:t> = T</a:t>
            </a:r>
            <a:r>
              <a:rPr lang="ru-RU" b="1"/>
              <a:t>б</a:t>
            </a:r>
            <a:r>
              <a:rPr lang="ru-RU" sz="2800" b="1"/>
              <a:t> / Т.</a:t>
            </a:r>
            <a:endParaRPr lang="ru-RU" sz="2800" b="1" i="1"/>
          </a:p>
          <a:p>
            <a:pPr algn="just">
              <a:spcBef>
                <a:spcPct val="85000"/>
              </a:spcBef>
            </a:pPr>
            <a:r>
              <a:rPr lang="ru-RU" sz="2400" i="1"/>
              <a:t>Коэффициент видимой неполной занятости</a:t>
            </a:r>
            <a:r>
              <a:rPr lang="ru-RU" sz="2400"/>
              <a:t> (</a:t>
            </a:r>
            <a:r>
              <a:rPr lang="ru-RU" sz="2400" b="1"/>
              <a:t>К</a:t>
            </a:r>
            <a:r>
              <a:rPr lang="ru-RU" b="1"/>
              <a:t>нз</a:t>
            </a:r>
            <a:r>
              <a:rPr lang="ru-RU" sz="2400"/>
              <a:t>) рассчитывается как отношение численности занятых неполное рабочее время (</a:t>
            </a:r>
            <a:r>
              <a:rPr lang="ru-RU" sz="2400" b="1"/>
              <a:t>T</a:t>
            </a:r>
            <a:r>
              <a:rPr lang="ru-RU" b="1"/>
              <a:t>нз</a:t>
            </a:r>
            <a:r>
              <a:rPr lang="ru-RU" sz="2400"/>
              <a:t>) к численности занятого населения (</a:t>
            </a:r>
            <a:r>
              <a:rPr lang="ru-RU" sz="2400" b="1"/>
              <a:t>Н</a:t>
            </a:r>
            <a:r>
              <a:rPr lang="ru-RU" b="1"/>
              <a:t>з</a:t>
            </a:r>
            <a:r>
              <a:rPr lang="ru-RU" sz="2400"/>
              <a:t>) : </a:t>
            </a:r>
          </a:p>
          <a:p>
            <a:pPr algn="ctr">
              <a:spcBef>
                <a:spcPct val="85000"/>
              </a:spcBef>
            </a:pPr>
            <a:r>
              <a:rPr lang="ru-RU" sz="2800" b="1"/>
              <a:t>К</a:t>
            </a:r>
            <a:r>
              <a:rPr lang="ru-RU" b="1"/>
              <a:t>нз</a:t>
            </a:r>
            <a:r>
              <a:rPr lang="ru-RU" sz="2800" b="1"/>
              <a:t> = T</a:t>
            </a:r>
            <a:r>
              <a:rPr lang="ru-RU" b="1"/>
              <a:t>нз</a:t>
            </a:r>
            <a:r>
              <a:rPr lang="ru-RU" sz="2800" b="1"/>
              <a:t> / Н</a:t>
            </a:r>
            <a:r>
              <a:rPr lang="ru-RU" b="1"/>
              <a:t>з</a:t>
            </a:r>
            <a:r>
              <a:rPr lang="ru-RU" sz="2800" b="1"/>
              <a:t>. 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532440" y="6525022"/>
            <a:ext cx="611312" cy="33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79388" y="344488"/>
            <a:ext cx="8785225" cy="603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5000"/>
              </a:spcBef>
            </a:pPr>
            <a:r>
              <a:rPr lang="ru-RU" sz="2400"/>
              <a:t>Особую проблему в статистической методологии составляет определение </a:t>
            </a:r>
            <a:r>
              <a:rPr lang="ru-RU" sz="2400" i="1"/>
              <a:t>ущерба от безработицы.</a:t>
            </a:r>
            <a:r>
              <a:rPr lang="ru-RU" sz="2400"/>
              <a:t> </a:t>
            </a:r>
          </a:p>
          <a:p>
            <a:pPr algn="just">
              <a:spcBef>
                <a:spcPct val="55000"/>
              </a:spcBef>
            </a:pPr>
            <a:r>
              <a:rPr lang="ru-RU" sz="2400"/>
              <a:t>1. Определяется производительность общественного труда, характеризующая средний объем валового внутреннего продукта (</a:t>
            </a:r>
            <a:r>
              <a:rPr lang="ru-RU" sz="2400" b="1"/>
              <a:t>ВВП</a:t>
            </a:r>
            <a:r>
              <a:rPr lang="ru-RU" sz="2400"/>
              <a:t>) на одного занятого в экономике: </a:t>
            </a:r>
          </a:p>
          <a:p>
            <a:pPr algn="ctr">
              <a:spcBef>
                <a:spcPct val="55000"/>
              </a:spcBef>
            </a:pPr>
            <a:r>
              <a:rPr lang="ru-RU" sz="2800" b="1"/>
              <a:t>ПТ = ВВП / T</a:t>
            </a:r>
            <a:r>
              <a:rPr lang="ru-RU" sz="2400" b="1"/>
              <a:t>з</a:t>
            </a:r>
          </a:p>
          <a:p>
            <a:pPr algn="just">
              <a:spcBef>
                <a:spcPct val="55000"/>
              </a:spcBef>
            </a:pPr>
            <a:r>
              <a:rPr lang="ru-RU" sz="2400"/>
              <a:t>где </a:t>
            </a:r>
            <a:r>
              <a:rPr lang="ru-RU" sz="2400" b="1"/>
              <a:t>Tз</a:t>
            </a:r>
            <a:r>
              <a:rPr lang="ru-RU" sz="2400"/>
              <a:t> - среднегодовая численность занятых. </a:t>
            </a:r>
          </a:p>
          <a:p>
            <a:pPr algn="just">
              <a:spcBef>
                <a:spcPct val="55000"/>
              </a:spcBef>
            </a:pPr>
            <a:r>
              <a:rPr lang="ru-RU" sz="2400"/>
              <a:t>2. Определяется ущерб от безработицы (</a:t>
            </a:r>
            <a:r>
              <a:rPr lang="ru-RU" sz="2400" b="1"/>
              <a:t>У</a:t>
            </a:r>
            <a:r>
              <a:rPr lang="ru-RU" b="1"/>
              <a:t>б</a:t>
            </a:r>
            <a:r>
              <a:rPr lang="ru-RU" sz="2400"/>
              <a:t>), выраженный в объеме недопроизведенного вследствие безработицы продукта, как произведение численности безработных (</a:t>
            </a:r>
            <a:r>
              <a:rPr lang="ru-RU" sz="2400" b="1"/>
              <a:t>T</a:t>
            </a:r>
            <a:r>
              <a:rPr lang="ru-RU" sz="1600" b="1"/>
              <a:t>б</a:t>
            </a:r>
            <a:r>
              <a:rPr lang="ru-RU" sz="2400"/>
              <a:t>) и производительности труда (</a:t>
            </a:r>
            <a:r>
              <a:rPr lang="ru-RU" sz="2400" b="1"/>
              <a:t>ПТ</a:t>
            </a:r>
            <a:r>
              <a:rPr lang="ru-RU" sz="2400"/>
              <a:t>): </a:t>
            </a:r>
          </a:p>
          <a:p>
            <a:pPr algn="ctr">
              <a:spcBef>
                <a:spcPct val="55000"/>
              </a:spcBef>
            </a:pPr>
            <a:r>
              <a:rPr lang="ru-RU" sz="2800" b="1"/>
              <a:t>У</a:t>
            </a:r>
            <a:r>
              <a:rPr lang="ru-RU" sz="2000" b="1"/>
              <a:t>б</a:t>
            </a:r>
            <a:r>
              <a:rPr lang="ru-RU" sz="2800" b="1"/>
              <a:t> = ПТ * T</a:t>
            </a:r>
            <a:r>
              <a:rPr lang="ru-RU" sz="2000" b="1"/>
              <a:t>б</a:t>
            </a:r>
            <a:r>
              <a:rPr lang="ru-RU" sz="2800" b="1"/>
              <a:t>.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532440" y="6525022"/>
            <a:ext cx="611312" cy="33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250825" y="434975"/>
            <a:ext cx="8642350" cy="580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100000"/>
              </a:spcBef>
            </a:pPr>
            <a:r>
              <a:rPr lang="ru-RU" sz="2400"/>
              <a:t>Для более полного определения величины ущерба, наносимого экономике безработицей, целесообразно учесть еще два фактора: </a:t>
            </a:r>
          </a:p>
          <a:p>
            <a:pPr algn="just">
              <a:lnSpc>
                <a:spcPct val="110000"/>
              </a:lnSpc>
              <a:spcBef>
                <a:spcPct val="100000"/>
              </a:spcBef>
              <a:buFont typeface="Wingdings" pitchFamily="2" charset="2"/>
              <a:buChar char="Ø"/>
            </a:pPr>
            <a:r>
              <a:rPr lang="ru-RU" sz="2400"/>
              <a:t>затраты на выплату пособий по безработице (</a:t>
            </a:r>
            <a:r>
              <a:rPr lang="ru-RU" sz="2400" b="1"/>
              <a:t>З</a:t>
            </a:r>
            <a:r>
              <a:rPr lang="ru-RU" sz="1600" b="1"/>
              <a:t>б</a:t>
            </a:r>
            <a:r>
              <a:rPr lang="ru-RU" sz="2400"/>
              <a:t>), которые можно определить как произведение численности безработных на средний размер пособия по безработице (</a:t>
            </a:r>
            <a:r>
              <a:rPr lang="ru-RU" sz="2400" b="1"/>
              <a:t>П</a:t>
            </a:r>
            <a:r>
              <a:rPr lang="ru-RU" sz="1600" b="1"/>
              <a:t>б</a:t>
            </a:r>
            <a:r>
              <a:rPr lang="ru-RU" sz="2400"/>
              <a:t>): </a:t>
            </a:r>
          </a:p>
          <a:p>
            <a:pPr algn="ctr">
              <a:spcBef>
                <a:spcPct val="100000"/>
              </a:spcBef>
            </a:pPr>
            <a:r>
              <a:rPr lang="ru-RU" sz="2800" b="1"/>
              <a:t>З</a:t>
            </a:r>
            <a:r>
              <a:rPr lang="ru-RU" b="1"/>
              <a:t>б</a:t>
            </a:r>
            <a:r>
              <a:rPr lang="ru-RU" sz="2800" b="1"/>
              <a:t> = T</a:t>
            </a:r>
            <a:r>
              <a:rPr lang="ru-RU" b="1"/>
              <a:t>б</a:t>
            </a:r>
            <a:r>
              <a:rPr lang="ru-RU" sz="2800" b="1"/>
              <a:t> * П</a:t>
            </a:r>
            <a:r>
              <a:rPr lang="ru-RU" b="1"/>
              <a:t>б</a:t>
            </a:r>
            <a:r>
              <a:rPr lang="ru-RU" sz="2800" b="1"/>
              <a:t>;</a:t>
            </a:r>
          </a:p>
          <a:p>
            <a:pPr algn="just">
              <a:lnSpc>
                <a:spcPct val="120000"/>
              </a:lnSpc>
              <a:spcBef>
                <a:spcPct val="100000"/>
              </a:spcBef>
              <a:buFont typeface="Wingdings" pitchFamily="2" charset="2"/>
              <a:buChar char="Ø"/>
            </a:pPr>
            <a:r>
              <a:rPr lang="ru-RU" sz="2400"/>
              <a:t>затраты на образование безработных (</a:t>
            </a:r>
            <a:r>
              <a:rPr lang="ru-RU" sz="2400" b="1"/>
              <a:t>З</a:t>
            </a:r>
            <a:r>
              <a:rPr lang="ru-RU" sz="1600" b="1"/>
              <a:t>o</a:t>
            </a:r>
            <a:r>
              <a:rPr lang="ru-RU" sz="2400"/>
              <a:t>), которое остается невостребованным и представляет собой утрату образовательного потенциала. 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532440" y="6525022"/>
            <a:ext cx="611312" cy="33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250825" y="908050"/>
            <a:ext cx="864235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  <a:spcBef>
                <a:spcPct val="110000"/>
              </a:spcBef>
            </a:pPr>
            <a:r>
              <a:rPr lang="ru-RU" sz="2400" b="1" i="1"/>
              <a:t>Занятость, безработица и экономическая неактивность - три основные категории концепции рабочей силы.</a:t>
            </a:r>
            <a:r>
              <a:rPr lang="ru-RU" sz="2400"/>
              <a:t> </a:t>
            </a:r>
            <a:endParaRPr lang="ru-RU" sz="2400" i="1"/>
          </a:p>
          <a:p>
            <a:pPr algn="just">
              <a:lnSpc>
                <a:spcPct val="140000"/>
              </a:lnSpc>
              <a:spcBef>
                <a:spcPct val="110000"/>
              </a:spcBef>
            </a:pPr>
            <a:r>
              <a:rPr lang="ru-RU" sz="2400" b="1" i="1"/>
              <a:t>Занятость</a:t>
            </a:r>
            <a:r>
              <a:rPr lang="ru-RU" sz="2400" b="1"/>
              <a:t> </a:t>
            </a:r>
            <a:r>
              <a:rPr lang="ru-RU" sz="2400"/>
              <a:t>характеризует число работающих лиц, т.е. включает всех работающих, даже если они были заняты в течение только одного часа, а также лиц, временно отсутствующих на работе. 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748464" y="6525022"/>
            <a:ext cx="3952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79388" y="1419225"/>
            <a:ext cx="8785225" cy="323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/>
              <a:t>Таким образом, </a:t>
            </a:r>
            <a:r>
              <a:rPr lang="ru-RU" sz="2400" b="1" i="1"/>
              <a:t>общий ущерб от безработицы </a:t>
            </a:r>
            <a:r>
              <a:rPr lang="ru-RU" sz="2400"/>
              <a:t>включает все перечисленные компоненты: ущерб от недопроизводства продукции и услуг плюс ущерб от затрат на пособия по безработице плюс затраты на образование длительно безработных: </a:t>
            </a:r>
          </a:p>
          <a:p>
            <a:pPr algn="ctr">
              <a:lnSpc>
                <a:spcPct val="270000"/>
              </a:lnSpc>
            </a:pPr>
            <a:r>
              <a:rPr lang="ru-RU" sz="3200" b="1"/>
              <a:t>У = У</a:t>
            </a:r>
            <a:r>
              <a:rPr lang="ru-RU" b="1"/>
              <a:t>б</a:t>
            </a:r>
            <a:r>
              <a:rPr lang="ru-RU" sz="3200" b="1"/>
              <a:t> + З</a:t>
            </a:r>
            <a:r>
              <a:rPr lang="ru-RU" b="1"/>
              <a:t>б</a:t>
            </a:r>
            <a:r>
              <a:rPr lang="ru-RU" sz="3200" b="1"/>
              <a:t> + З</a:t>
            </a:r>
            <a:r>
              <a:rPr lang="ru-RU" sz="2000" b="1"/>
              <a:t>o</a:t>
            </a:r>
            <a:r>
              <a:rPr lang="ru-RU" sz="3200" b="1"/>
              <a:t>.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532440" y="6525022"/>
            <a:ext cx="611312" cy="33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79388" y="44450"/>
            <a:ext cx="8785225" cy="677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110000"/>
              </a:spcBef>
              <a:buFont typeface="Wingdings" pitchFamily="2" charset="2"/>
              <a:buChar char="q"/>
            </a:pPr>
            <a:r>
              <a:rPr lang="ru-RU" sz="2400" b="1"/>
              <a:t>Категории занятости: </a:t>
            </a:r>
          </a:p>
          <a:p>
            <a:pPr algn="just">
              <a:spcBef>
                <a:spcPct val="110000"/>
              </a:spcBef>
            </a:pPr>
            <a:r>
              <a:rPr lang="ru-RU" sz="2400"/>
              <a:t>Занятые в экономике классифицируются по своему статусу в системе отношений на работающих по найму и работающих не по найму. </a:t>
            </a:r>
          </a:p>
          <a:p>
            <a:pPr algn="just">
              <a:spcBef>
                <a:spcPct val="110000"/>
              </a:spcBef>
            </a:pPr>
            <a:r>
              <a:rPr lang="ru-RU" sz="2400"/>
              <a:t>К </a:t>
            </a:r>
            <a:r>
              <a:rPr lang="ru-RU" sz="2400" b="1" i="1"/>
              <a:t>работающим по найму </a:t>
            </a:r>
            <a:r>
              <a:rPr lang="ru-RU" sz="2400"/>
              <a:t>относятся лица, заключившие письменный трудовой договор, контракт или устное соглашение с руководителем предприятия любой формы собственности или отдельным лицом об условиях труда и его оплате. </a:t>
            </a:r>
            <a:endParaRPr lang="ru-RU" sz="2400" b="1" i="1"/>
          </a:p>
          <a:p>
            <a:pPr algn="just">
              <a:spcBef>
                <a:spcPct val="110000"/>
              </a:spcBef>
            </a:pPr>
            <a:r>
              <a:rPr lang="ru-RU" sz="2400" b="1" i="1"/>
              <a:t>Работающие не по найму </a:t>
            </a:r>
            <a:r>
              <a:rPr lang="ru-RU" sz="2400" i="1"/>
              <a:t>- </a:t>
            </a:r>
            <a:r>
              <a:rPr lang="ru-RU" sz="2400"/>
              <a:t>это лица, самостоятельно обеспечивающие себя работой (работодатели, управляющие собственным предприятием, делом и использующие труд наемных работников; лица, работающие на индивидуальной основе; неоплачиваемые члены семьи). 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748464" y="6525022"/>
            <a:ext cx="3952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79388" y="115888"/>
            <a:ext cx="8785225" cy="646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15000"/>
              </a:spcBef>
            </a:pPr>
            <a:r>
              <a:rPr lang="ru-RU" sz="2400"/>
              <a:t>К </a:t>
            </a:r>
            <a:r>
              <a:rPr lang="ru-RU" sz="2400" b="1"/>
              <a:t>занятым</a:t>
            </a:r>
            <a:r>
              <a:rPr lang="ru-RU" sz="2400"/>
              <a:t> относятся лица обоего пола в возрасте 16 лет и старше, а также лица младших возрастов, которые в рассматриваемый период: </a:t>
            </a:r>
          </a:p>
          <a:p>
            <a:pPr algn="just">
              <a:spcBef>
                <a:spcPct val="15000"/>
              </a:spcBef>
            </a:pPr>
            <a:r>
              <a:rPr lang="ru-RU" sz="2400"/>
              <a:t>а) выполняли работу по найму за вознаграждение на условиях полного либо неполного рабочего времени, а также иную, приносящую доход работу самостоятельно или у отдельных граждан, независимо от сроков получения непосредственной оплаты труда или дохода за свою деятельность; </a:t>
            </a:r>
          </a:p>
          <a:p>
            <a:pPr algn="just">
              <a:spcBef>
                <a:spcPct val="15000"/>
              </a:spcBef>
            </a:pPr>
            <a:r>
              <a:rPr lang="ru-RU" sz="2400"/>
              <a:t>б) временно отсутствовали на работе из-за: болезни, травмы, ухода за больными, ежегодного отпуска, выходных дней, отгулов, родам и уходу за ребенком, обучения, переподготовки вне своего рабочего места, учебного отпуска, отпуска без сохранения или с сохранением содержания по инициативе администрации; </a:t>
            </a:r>
          </a:p>
          <a:p>
            <a:pPr algn="just">
              <a:spcBef>
                <a:spcPct val="15000"/>
              </a:spcBef>
            </a:pPr>
            <a:r>
              <a:rPr lang="ru-RU" sz="2400"/>
              <a:t>в) выполняли работу без оплаты на семейном предприятии. 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748464" y="6525022"/>
            <a:ext cx="3952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250825" y="44450"/>
            <a:ext cx="8569325" cy="659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110000"/>
              </a:spcBef>
              <a:buFont typeface="Wingdings" pitchFamily="2" charset="2"/>
              <a:buChar char="q"/>
            </a:pPr>
            <a:r>
              <a:rPr lang="ru-RU" sz="2400" b="1"/>
              <a:t>Формы занятости. </a:t>
            </a:r>
          </a:p>
          <a:p>
            <a:pPr algn="just">
              <a:lnSpc>
                <a:spcPct val="130000"/>
              </a:lnSpc>
              <a:spcBef>
                <a:spcPct val="110000"/>
              </a:spcBef>
            </a:pPr>
            <a:r>
              <a:rPr lang="ru-RU" sz="2400"/>
              <a:t>Различают </a:t>
            </a:r>
            <a:r>
              <a:rPr lang="ru-RU" sz="2400" b="1"/>
              <a:t>регулярную занятость </a:t>
            </a:r>
            <a:r>
              <a:rPr lang="ru-RU" sz="2400"/>
              <a:t>(классический вид регулярной работы) и </a:t>
            </a:r>
            <a:r>
              <a:rPr lang="ru-RU" sz="2400" b="1"/>
              <a:t>нерегулярную занятость</a:t>
            </a:r>
            <a:r>
              <a:rPr lang="ru-RU" sz="2400"/>
              <a:t> (краткосрочная работа, сезонная занятость, т.е. работа в определенные сезоны года - случайный труд, работы по вызову и др.). </a:t>
            </a:r>
            <a:endParaRPr lang="ru-RU" sz="2400" b="1" i="1"/>
          </a:p>
          <a:p>
            <a:pPr algn="just">
              <a:lnSpc>
                <a:spcPct val="130000"/>
              </a:lnSpc>
              <a:spcBef>
                <a:spcPct val="110000"/>
              </a:spcBef>
            </a:pPr>
            <a:r>
              <a:rPr lang="ru-RU" sz="2400" b="1" i="1"/>
              <a:t>Неполная занятость </a:t>
            </a:r>
            <a:r>
              <a:rPr lang="ru-RU" sz="2400"/>
              <a:t>имеет место, когда работа индивида неудовлетворительна с точки зрения определенных нормативов или возможности работы с учетом его квалификации (подготовки и опыта работы). Здесь выделяют две формы неполной занятости: видимую и невидимую (скрытую). 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748464" y="6525022"/>
            <a:ext cx="3952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79388" y="115888"/>
            <a:ext cx="8785225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just">
              <a:spcBef>
                <a:spcPct val="35000"/>
              </a:spcBef>
            </a:pPr>
            <a:r>
              <a:rPr lang="ru-RU" sz="2400"/>
              <a:t>Занятость трудовых ресурсов характеризуется системой взаимосвязанных показателей. Каждый показатель имеет самостоятельное значение в анализе. </a:t>
            </a:r>
          </a:p>
          <a:p>
            <a:pPr marL="342900" indent="-342900" algn="just">
              <a:spcBef>
                <a:spcPct val="35000"/>
              </a:spcBef>
              <a:buFontTx/>
              <a:buAutoNum type="arabicPeriod"/>
            </a:pPr>
            <a:r>
              <a:rPr lang="ru-RU" sz="2400"/>
              <a:t>Коэффициент занятости трудовых ресурсов как </a:t>
            </a:r>
            <a:r>
              <a:rPr lang="ru-RU" sz="2400" i="1"/>
              <a:t>отношение численности занятого населения </a:t>
            </a:r>
            <a:r>
              <a:rPr lang="ru-RU" sz="2400"/>
              <a:t>(</a:t>
            </a:r>
            <a:r>
              <a:rPr lang="ru-RU" sz="2400" b="1"/>
              <a:t>Н</a:t>
            </a:r>
            <a:r>
              <a:rPr lang="ru-RU" b="1"/>
              <a:t>з</a:t>
            </a:r>
            <a:r>
              <a:rPr lang="ru-RU" sz="2400"/>
              <a:t>) </a:t>
            </a:r>
            <a:r>
              <a:rPr lang="ru-RU" sz="2400" i="1"/>
              <a:t>к общей численности трудовых ресурсов </a:t>
            </a:r>
            <a:r>
              <a:rPr lang="ru-RU" sz="2400"/>
              <a:t>(</a:t>
            </a:r>
            <a:r>
              <a:rPr lang="ru-RU" sz="2400" b="1"/>
              <a:t>Т</a:t>
            </a:r>
            <a:r>
              <a:rPr lang="ru-RU" sz="2400"/>
              <a:t>): </a:t>
            </a:r>
          </a:p>
          <a:p>
            <a:pPr marL="342900" indent="-342900" algn="ctr">
              <a:spcBef>
                <a:spcPct val="35000"/>
              </a:spcBef>
            </a:pPr>
            <a:r>
              <a:rPr lang="ru-RU" sz="2400" b="1"/>
              <a:t>K = Н</a:t>
            </a:r>
            <a:r>
              <a:rPr lang="ru-RU" sz="1600" b="1"/>
              <a:t>з</a:t>
            </a:r>
            <a:r>
              <a:rPr lang="ru-RU" sz="2400" b="1"/>
              <a:t> / T</a:t>
            </a:r>
          </a:p>
          <a:p>
            <a:pPr marL="342900" indent="-342900" algn="just">
              <a:spcBef>
                <a:spcPct val="35000"/>
              </a:spcBef>
              <a:buFontTx/>
              <a:buAutoNum type="arabicPeriod" startAt="2"/>
            </a:pPr>
            <a:r>
              <a:rPr lang="ru-RU" sz="2400"/>
              <a:t> Коэффициент занятости населения в трудоспособном возрасте как </a:t>
            </a:r>
            <a:r>
              <a:rPr lang="ru-RU" sz="2400" i="1"/>
              <a:t>отношение занятого населения к численности населения в трудоспособном возрасте </a:t>
            </a:r>
            <a:r>
              <a:rPr lang="ru-RU" sz="2400"/>
              <a:t>(</a:t>
            </a:r>
            <a:r>
              <a:rPr lang="ru-RU" sz="2400" b="1"/>
              <a:t>Н</a:t>
            </a:r>
            <a:r>
              <a:rPr lang="ru-RU" sz="1600" b="1"/>
              <a:t>тв</a:t>
            </a:r>
            <a:r>
              <a:rPr lang="ru-RU" sz="2400"/>
              <a:t>): </a:t>
            </a:r>
          </a:p>
          <a:p>
            <a:pPr marL="342900" indent="-342900" algn="ctr">
              <a:spcBef>
                <a:spcPct val="35000"/>
              </a:spcBef>
            </a:pPr>
            <a:r>
              <a:rPr lang="ru-RU" sz="2400" b="1"/>
              <a:t>K = Н</a:t>
            </a:r>
            <a:r>
              <a:rPr lang="ru-RU" sz="1600" b="1"/>
              <a:t>з</a:t>
            </a:r>
            <a:r>
              <a:rPr lang="ru-RU" sz="2400" b="1"/>
              <a:t> / Н</a:t>
            </a:r>
            <a:r>
              <a:rPr lang="ru-RU" sz="1600" b="1"/>
              <a:t>тв</a:t>
            </a:r>
          </a:p>
          <a:p>
            <a:pPr marL="342900" indent="-342900" algn="just">
              <a:spcBef>
                <a:spcPct val="35000"/>
              </a:spcBef>
              <a:buFontTx/>
              <a:buAutoNum type="arabicPeriod" startAt="3"/>
            </a:pPr>
            <a:r>
              <a:rPr lang="ru-RU" sz="2400"/>
              <a:t>Коэффициент занятости активного населения как </a:t>
            </a:r>
            <a:r>
              <a:rPr lang="ru-RU" sz="2400" i="1"/>
              <a:t>отношение численности занятых к численности экономически активного населения </a:t>
            </a:r>
            <a:r>
              <a:rPr lang="ru-RU" sz="2400"/>
              <a:t>(</a:t>
            </a:r>
            <a:r>
              <a:rPr lang="ru-RU" sz="2400" b="1"/>
              <a:t>Нэа</a:t>
            </a:r>
            <a:r>
              <a:rPr lang="ru-RU" sz="2400"/>
              <a:t>): </a:t>
            </a:r>
          </a:p>
          <a:p>
            <a:pPr marL="342900" indent="-342900" algn="ctr">
              <a:spcBef>
                <a:spcPct val="35000"/>
              </a:spcBef>
            </a:pPr>
            <a:r>
              <a:rPr lang="ru-RU" sz="2400" b="1"/>
              <a:t>K = Н</a:t>
            </a:r>
            <a:r>
              <a:rPr lang="ru-RU" sz="1600" b="1"/>
              <a:t>з</a:t>
            </a:r>
            <a:r>
              <a:rPr lang="ru-RU" sz="2400" b="1"/>
              <a:t> / Н</a:t>
            </a:r>
            <a:r>
              <a:rPr lang="ru-RU" sz="1600" b="1"/>
              <a:t>эа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748464" y="6525022"/>
            <a:ext cx="3952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8785225" cy="651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just">
              <a:spcBef>
                <a:spcPct val="40000"/>
              </a:spcBef>
            </a:pPr>
            <a:r>
              <a:rPr lang="ru-RU" sz="2400"/>
              <a:t>При сопоставлении этой части населения с общей численностью населения или трудовых ресурсов рассчитываются коэффициенты:</a:t>
            </a:r>
          </a:p>
          <a:p>
            <a:pPr marL="342900" indent="-342900" algn="just">
              <a:spcBef>
                <a:spcPct val="40000"/>
              </a:spcBef>
              <a:buFontTx/>
              <a:buAutoNum type="arabicPeriod"/>
            </a:pPr>
            <a:r>
              <a:rPr lang="ru-RU" sz="2400" i="1"/>
              <a:t>Коэффициент экономической нагрузки на одного экономически активного </a:t>
            </a:r>
            <a:r>
              <a:rPr lang="ru-RU" sz="2400"/>
              <a:t>(</a:t>
            </a:r>
            <a:r>
              <a:rPr lang="ru-RU" sz="2400" b="1"/>
              <a:t>К</a:t>
            </a:r>
            <a:r>
              <a:rPr lang="ru-RU" sz="1600" b="1"/>
              <a:t>эн</a:t>
            </a:r>
            <a:r>
              <a:rPr lang="ru-RU" sz="2400"/>
              <a:t>) равен отношению среднегодовой численности всего населения (</a:t>
            </a:r>
            <a:r>
              <a:rPr lang="ru-RU" sz="2400" b="1"/>
              <a:t>Н</a:t>
            </a:r>
            <a:r>
              <a:rPr lang="ru-RU" sz="2400"/>
              <a:t>) к среднегодовой численности экономически активного населения (</a:t>
            </a:r>
            <a:r>
              <a:rPr lang="ru-RU" sz="2400" b="1"/>
              <a:t>Н</a:t>
            </a:r>
            <a:r>
              <a:rPr lang="ru-RU" sz="1600" b="1"/>
              <a:t>эа</a:t>
            </a:r>
            <a:r>
              <a:rPr lang="ru-RU" sz="2400"/>
              <a:t>): </a:t>
            </a:r>
          </a:p>
          <a:p>
            <a:pPr marL="342900" indent="-342900" algn="ctr">
              <a:spcBef>
                <a:spcPct val="40000"/>
              </a:spcBef>
            </a:pPr>
            <a:r>
              <a:rPr lang="ru-RU" sz="2400" b="1"/>
              <a:t>К</a:t>
            </a:r>
            <a:r>
              <a:rPr lang="ru-RU" sz="1600" b="1"/>
              <a:t>эн</a:t>
            </a:r>
            <a:r>
              <a:rPr lang="ru-RU" sz="2400" b="1"/>
              <a:t> = H / Н</a:t>
            </a:r>
            <a:r>
              <a:rPr lang="ru-RU" sz="1600" b="1"/>
              <a:t>эа</a:t>
            </a:r>
          </a:p>
          <a:p>
            <a:pPr marL="342900" indent="-342900" algn="just">
              <a:spcBef>
                <a:spcPct val="40000"/>
              </a:spcBef>
            </a:pPr>
            <a:r>
              <a:rPr lang="ru-RU" sz="2400"/>
              <a:t>2. Обратный показатель - </a:t>
            </a:r>
            <a:r>
              <a:rPr lang="ru-RU" sz="2400" i="1"/>
              <a:t>уровень экономической активности населения </a:t>
            </a:r>
            <a:r>
              <a:rPr lang="ru-RU" sz="2400"/>
              <a:t>(</a:t>
            </a:r>
            <a:r>
              <a:rPr lang="ru-RU" sz="2400" b="1"/>
              <a:t>К</a:t>
            </a:r>
            <a:r>
              <a:rPr lang="ru-RU" sz="1600" b="1"/>
              <a:t>эa</a:t>
            </a:r>
            <a:r>
              <a:rPr lang="ru-RU" sz="2400"/>
              <a:t>) отражает удельный вес экономически активного населения в общей его численности и может быть использован для оценки трудового потенциала и для межрегиональных сопоставлений: </a:t>
            </a:r>
          </a:p>
          <a:p>
            <a:pPr marL="342900" indent="-342900" algn="ctr">
              <a:spcBef>
                <a:spcPct val="40000"/>
              </a:spcBef>
            </a:pPr>
            <a:r>
              <a:rPr lang="ru-RU" sz="2400" b="1"/>
              <a:t>К</a:t>
            </a:r>
            <a:r>
              <a:rPr lang="ru-RU" sz="1600" b="1"/>
              <a:t>эa</a:t>
            </a:r>
            <a:r>
              <a:rPr lang="ru-RU" sz="2400" b="1"/>
              <a:t> = Н</a:t>
            </a:r>
            <a:r>
              <a:rPr lang="ru-RU" sz="1600" b="1"/>
              <a:t>эа</a:t>
            </a:r>
            <a:r>
              <a:rPr lang="ru-RU" sz="2400" b="1"/>
              <a:t> / H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748464" y="6525022"/>
            <a:ext cx="3952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8785225" cy="648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/>
              <a:t>3. </a:t>
            </a:r>
            <a:r>
              <a:rPr lang="ru-RU" sz="2400" i="1"/>
              <a:t>Коэффициент семейной нагрузки на одного экономически активного</a:t>
            </a:r>
            <a:r>
              <a:rPr lang="ru-RU" sz="2400"/>
              <a:t> (</a:t>
            </a:r>
            <a:r>
              <a:rPr lang="ru-RU" sz="2400" b="1"/>
              <a:t>К</a:t>
            </a:r>
            <a:r>
              <a:rPr lang="ru-RU" sz="1600" b="1"/>
              <a:t>cн</a:t>
            </a:r>
            <a:r>
              <a:rPr lang="ru-RU" sz="2400"/>
              <a:t>) равен отношению численности иждивенцев отдельных лиц в среднем за год (</a:t>
            </a:r>
            <a:r>
              <a:rPr lang="ru-RU" sz="2400" b="1"/>
              <a:t>И</a:t>
            </a:r>
            <a:r>
              <a:rPr lang="ru-RU" sz="2400"/>
              <a:t>) к среднегодовой численности экономически активного населения: 		        </a:t>
            </a:r>
            <a:r>
              <a:rPr lang="ru-RU" sz="2800" b="1"/>
              <a:t>К</a:t>
            </a:r>
            <a:r>
              <a:rPr lang="ru-RU" b="1"/>
              <a:t>cн</a:t>
            </a:r>
            <a:r>
              <a:rPr lang="ru-RU" sz="2800" b="1"/>
              <a:t> = И / Н</a:t>
            </a:r>
            <a:r>
              <a:rPr lang="ru-RU" sz="1600" b="1"/>
              <a:t>эа</a:t>
            </a:r>
            <a:r>
              <a:rPr lang="ru-RU" sz="2800" b="1"/>
              <a:t>. </a:t>
            </a:r>
          </a:p>
          <a:p>
            <a:pPr algn="just"/>
            <a:r>
              <a:rPr lang="ru-RU" sz="2400"/>
              <a:t>4. </a:t>
            </a:r>
            <a:r>
              <a:rPr lang="ru-RU" sz="2400" i="1"/>
              <a:t>Коэффициент (уровень) вакантности </a:t>
            </a:r>
            <a:r>
              <a:rPr lang="ru-RU" sz="2400"/>
              <a:t>(</a:t>
            </a:r>
            <a:r>
              <a:rPr lang="ru-RU" sz="2400" b="1"/>
              <a:t>К</a:t>
            </a:r>
            <a:r>
              <a:rPr lang="ru-RU" b="1"/>
              <a:t>в</a:t>
            </a:r>
            <a:r>
              <a:rPr lang="ru-RU" sz="2400"/>
              <a:t>) равен отношению численности занятых в экономике (</a:t>
            </a:r>
            <a:r>
              <a:rPr lang="ru-RU" sz="2400" b="1"/>
              <a:t>Т</a:t>
            </a:r>
            <a:r>
              <a:rPr lang="ru-RU" sz="2000" b="1"/>
              <a:t>з</a:t>
            </a:r>
            <a:r>
              <a:rPr lang="ru-RU" sz="2400"/>
              <a:t>) к количеству вакантных рабочих мест (</a:t>
            </a:r>
            <a:r>
              <a:rPr lang="ru-RU" sz="2400" b="1"/>
              <a:t>Р</a:t>
            </a:r>
            <a:r>
              <a:rPr lang="ru-RU" sz="1600" b="1"/>
              <a:t>м</a:t>
            </a:r>
            <a:r>
              <a:rPr lang="ru-RU" sz="2400"/>
              <a:t>) : </a:t>
            </a:r>
          </a:p>
          <a:p>
            <a:pPr algn="ctr"/>
            <a:r>
              <a:rPr lang="ru-RU" sz="2800" b="1"/>
              <a:t>К</a:t>
            </a:r>
            <a:r>
              <a:rPr lang="ru-RU" b="1"/>
              <a:t>в</a:t>
            </a:r>
            <a:r>
              <a:rPr lang="ru-RU" sz="2800" b="1"/>
              <a:t> = Т</a:t>
            </a:r>
            <a:r>
              <a:rPr lang="ru-RU" b="1"/>
              <a:t>з</a:t>
            </a:r>
            <a:r>
              <a:rPr lang="ru-RU" sz="2800" b="1"/>
              <a:t> / Р</a:t>
            </a:r>
            <a:r>
              <a:rPr lang="ru-RU" b="1"/>
              <a:t>м</a:t>
            </a:r>
          </a:p>
          <a:p>
            <a:pPr algn="just"/>
            <a:r>
              <a:rPr lang="ru-RU" sz="2400"/>
              <a:t>показывает в каждый данный момент, сколько занятых приходится на одну вакансию. </a:t>
            </a:r>
          </a:p>
          <a:p>
            <a:pPr algn="just"/>
            <a:r>
              <a:rPr lang="ru-RU" sz="2400"/>
              <a:t>5. </a:t>
            </a:r>
            <a:r>
              <a:rPr lang="ru-RU" sz="2400" i="1"/>
              <a:t>Коэффициент (уровень) незанятости</a:t>
            </a:r>
            <a:r>
              <a:rPr lang="ru-RU" sz="2400"/>
              <a:t> (</a:t>
            </a:r>
            <a:r>
              <a:rPr lang="ru-RU" sz="2400" b="1"/>
              <a:t>К</a:t>
            </a:r>
            <a:r>
              <a:rPr lang="ru-RU" b="1"/>
              <a:t>нз</a:t>
            </a:r>
            <a:r>
              <a:rPr lang="ru-RU" sz="2400"/>
              <a:t>) равен отношению численности населения (</a:t>
            </a:r>
            <a:r>
              <a:rPr lang="ru-RU" sz="2400" b="1"/>
              <a:t>Н</a:t>
            </a:r>
            <a:r>
              <a:rPr lang="ru-RU" sz="2400"/>
              <a:t>) к числу занятого населения (</a:t>
            </a:r>
            <a:r>
              <a:rPr lang="ru-RU" sz="2400" b="1"/>
              <a:t>Н</a:t>
            </a:r>
            <a:r>
              <a:rPr lang="ru-RU" sz="1600" b="1"/>
              <a:t>з</a:t>
            </a:r>
            <a:r>
              <a:rPr lang="ru-RU" sz="2400"/>
              <a:t>) :             </a:t>
            </a:r>
            <a:r>
              <a:rPr lang="ru-RU" sz="2800" b="1"/>
              <a:t>К</a:t>
            </a:r>
            <a:r>
              <a:rPr lang="ru-RU" b="1"/>
              <a:t>нз</a:t>
            </a:r>
            <a:r>
              <a:rPr lang="ru-RU" sz="2800" b="1"/>
              <a:t> = Н / Н</a:t>
            </a:r>
            <a:r>
              <a:rPr lang="ru-RU" b="1"/>
              <a:t>з</a:t>
            </a:r>
            <a:r>
              <a:rPr lang="ru-RU" sz="2400"/>
              <a:t> </a:t>
            </a:r>
          </a:p>
          <a:p>
            <a:pPr algn="just"/>
            <a:r>
              <a:rPr lang="ru-RU" sz="2400"/>
              <a:t>показывает, во сколько раз численность занятого населения превышает численность незанятого в экономике населения, т.е. экономическую нагрузку на одного занятого. </a:t>
            </a:r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748464" y="6525022"/>
            <a:ext cx="3952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8785225" cy="731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75000"/>
              </a:spcBef>
            </a:pPr>
            <a:r>
              <a:rPr lang="ru-RU" sz="2400"/>
              <a:t>6. </a:t>
            </a:r>
            <a:r>
              <a:rPr lang="ru-RU" sz="2400" i="1"/>
              <a:t>Коэффициент трудоустраиваемости </a:t>
            </a:r>
            <a:r>
              <a:rPr lang="ru-RU" sz="2400"/>
              <a:t>(</a:t>
            </a:r>
            <a:r>
              <a:rPr lang="ru-RU" sz="2400" b="1"/>
              <a:t>К</a:t>
            </a:r>
            <a:r>
              <a:rPr lang="ru-RU" sz="1600" b="1"/>
              <a:t>ту</a:t>
            </a:r>
            <a:r>
              <a:rPr lang="ru-RU" sz="2400"/>
              <a:t>) рассчитывается на основании данных служб занятости о численности лиц, обратившихся за трудоустройством. Он позволяет определить, сколько граждан трудоустроено за тот или иной период (например, за год) (</a:t>
            </a:r>
            <a:r>
              <a:rPr lang="ru-RU" sz="2400" b="1"/>
              <a:t>T</a:t>
            </a:r>
            <a:r>
              <a:rPr lang="ru-RU" sz="1600" b="1"/>
              <a:t>ту</a:t>
            </a:r>
            <a:r>
              <a:rPr lang="ru-RU" sz="2400"/>
              <a:t>) из числа обратившихся в службу занятости (</a:t>
            </a:r>
            <a:r>
              <a:rPr lang="ru-RU" sz="2400" b="1"/>
              <a:t>Т</a:t>
            </a:r>
            <a:r>
              <a:rPr lang="ru-RU" sz="1600" b="1"/>
              <a:t>об</a:t>
            </a:r>
            <a:r>
              <a:rPr lang="ru-RU" sz="2400"/>
              <a:t>) : </a:t>
            </a:r>
          </a:p>
          <a:p>
            <a:pPr algn="ctr">
              <a:lnSpc>
                <a:spcPct val="110000"/>
              </a:lnSpc>
              <a:spcBef>
                <a:spcPct val="75000"/>
              </a:spcBef>
            </a:pPr>
            <a:r>
              <a:rPr lang="ru-RU" sz="2800" b="1"/>
              <a:t>К</a:t>
            </a:r>
            <a:r>
              <a:rPr lang="ru-RU" b="1"/>
              <a:t>ту</a:t>
            </a:r>
            <a:r>
              <a:rPr lang="ru-RU" sz="2800" b="1"/>
              <a:t> = T</a:t>
            </a:r>
            <a:r>
              <a:rPr lang="ru-RU" b="1"/>
              <a:t>ту</a:t>
            </a:r>
            <a:r>
              <a:rPr lang="ru-RU" sz="2800" b="1"/>
              <a:t> / Т</a:t>
            </a:r>
            <a:r>
              <a:rPr lang="ru-RU" b="1"/>
              <a:t>об</a:t>
            </a:r>
            <a:r>
              <a:rPr lang="ru-RU" sz="2800" b="1"/>
              <a:t>. </a:t>
            </a:r>
          </a:p>
          <a:p>
            <a:pPr algn="just">
              <a:lnSpc>
                <a:spcPct val="110000"/>
              </a:lnSpc>
              <a:spcBef>
                <a:spcPct val="75000"/>
              </a:spcBef>
            </a:pPr>
            <a:r>
              <a:rPr lang="ru-RU" sz="2400"/>
              <a:t>7. </a:t>
            </a:r>
            <a:r>
              <a:rPr lang="ru-RU" sz="2400" i="1"/>
              <a:t>Коэффициент пенсионной нагрузки </a:t>
            </a:r>
            <a:r>
              <a:rPr lang="ru-RU" sz="2400"/>
              <a:t>(Кпн) равен отношению численности пенсионеров по старости и инвалидности (Нп) к среднегодовой численности экономически активного населения:</a:t>
            </a:r>
          </a:p>
          <a:p>
            <a:pPr algn="ctr">
              <a:lnSpc>
                <a:spcPct val="110000"/>
              </a:lnSpc>
              <a:spcBef>
                <a:spcPct val="75000"/>
              </a:spcBef>
            </a:pPr>
            <a:r>
              <a:rPr lang="ru-RU" sz="2800" b="1"/>
              <a:t>К</a:t>
            </a:r>
            <a:r>
              <a:rPr lang="ru-RU" b="1"/>
              <a:t>пн</a:t>
            </a:r>
            <a:r>
              <a:rPr lang="ru-RU" sz="2800" b="1"/>
              <a:t> = Н</a:t>
            </a:r>
            <a:r>
              <a:rPr lang="ru-RU" b="1"/>
              <a:t>п</a:t>
            </a:r>
            <a:r>
              <a:rPr lang="ru-RU" sz="2800" b="1"/>
              <a:t> / Н</a:t>
            </a:r>
            <a:r>
              <a:rPr lang="ru-RU" b="1"/>
              <a:t>эа</a:t>
            </a:r>
            <a:r>
              <a:rPr lang="ru-RU" sz="2800" b="1"/>
              <a:t>. </a:t>
            </a:r>
          </a:p>
          <a:p>
            <a:pPr algn="just">
              <a:lnSpc>
                <a:spcPct val="110000"/>
              </a:lnSpc>
              <a:spcBef>
                <a:spcPct val="75000"/>
              </a:spcBef>
            </a:pPr>
            <a:endParaRPr lang="ru-RU" sz="4800" b="1"/>
          </a:p>
        </p:txBody>
      </p:sp>
      <p:sp>
        <p:nvSpPr>
          <p:cNvPr id="3" name="Номер слайда 4"/>
          <p:cNvSpPr>
            <a:spLocks noGrp="1"/>
          </p:cNvSpPr>
          <p:nvPr/>
        </p:nvSpPr>
        <p:spPr bwMode="auto">
          <a:xfrm>
            <a:off x="8748464" y="6525022"/>
            <a:ext cx="3952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uiExpand="1" build="p"/>
    </p:bldLst>
  </p:timing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69</TotalTime>
  <Words>1483</Words>
  <Application>Microsoft Office PowerPoint</Application>
  <PresentationFormat>Экран (4:3)</PresentationFormat>
  <Paragraphs>100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Круги</vt:lpstr>
      <vt:lpstr>Документ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GOR</dc:creator>
  <cp:lastModifiedBy>YEVGENY</cp:lastModifiedBy>
  <cp:revision>9</cp:revision>
  <dcterms:created xsi:type="dcterms:W3CDTF">2010-04-16T05:22:28Z</dcterms:created>
  <dcterms:modified xsi:type="dcterms:W3CDTF">2014-12-02T12:00:33Z</dcterms:modified>
</cp:coreProperties>
</file>